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1" r:id="rId7"/>
    <p:sldId id="260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71"/>
  </p:normalViewPr>
  <p:slideViewPr>
    <p:cSldViewPr snapToGrid="0" snapToObjects="1">
      <p:cViewPr varScale="1">
        <p:scale>
          <a:sx n="82" d="100"/>
          <a:sy n="82" d="100"/>
        </p:scale>
        <p:origin x="69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C2B28-FD73-2747-B79B-23EDC8EA15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4CA8E7-690A-FC4A-BDED-AF28972329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4F25F3-4B89-9B47-A273-B1AD77981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3276-546E-C64A-ADDF-5598716E93EC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E2B6D6-4124-E340-9DA8-E5C5CF193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C8896C-EEBB-4547-989C-C2C23F394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F88-AFB1-C14E-9FAD-2FA73D684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717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18C14-17FE-7B4E-8B60-6B84A5A0C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6091ED-D431-3246-9015-C52C8868D8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4A360-4719-5444-BB08-3069296A6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3276-546E-C64A-ADDF-5598716E93EC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8121D-565B-DA45-BDFD-B84FB5F17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B4961-405F-1B40-ACB3-2F5D092F2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F88-AFB1-C14E-9FAD-2FA73D684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93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8177FF-F9E0-4E45-A81D-4E4E0EA721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F51222-A9AB-2A4B-93C8-21322EA080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511BF8-C718-B340-BA69-81A953DB6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3276-546E-C64A-ADDF-5598716E93EC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02821-D0DC-C045-A259-EC53A3D57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AFEB2-5BB9-7B49-9B66-5BF4B82A1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F88-AFB1-C14E-9FAD-2FA73D684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61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F3993-C0D9-0A46-ABBC-BF6DD69C0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64193-FF6A-784A-99F2-1D2A3B3E4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F2B3F-2885-FB41-B21A-72DC9951F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3276-546E-C64A-ADDF-5598716E93EC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6EF05-F59F-6548-9085-34650EF69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5FA47-9E50-7340-9B6C-D78BBB410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F88-AFB1-C14E-9FAD-2FA73D684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24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B6851-3335-584F-82BB-4BA08B79D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FA2E7-8005-E247-BD02-CD5F836D1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C184D-3DEA-134F-BE7F-4516B593D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3276-546E-C64A-ADDF-5598716E93EC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3E0D1-4D34-DA4B-AB59-5403CC4DE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F7B3F-5A95-3D47-8FAC-CC87D65B3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F88-AFB1-C14E-9FAD-2FA73D684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579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DBFAB-BE66-314C-8E62-C2A9174C7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85C0E-90DF-4849-A60E-50DDE0D01E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C11DB2-013F-E74D-92B7-AFA92E56A1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DFDA63-41CE-C042-AA4D-5905587F3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3276-546E-C64A-ADDF-5598716E93EC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1E8C95-A6F7-6447-B8AC-50E80BC5E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994C2C-3D81-774D-87A1-A9D0308B7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F88-AFB1-C14E-9FAD-2FA73D684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171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E9414-B5C6-4A48-9E14-C77D438BA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0D2D98-E87E-6D41-BD06-BDCD607AF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2A45A7-1552-D444-A5E3-4B98AC280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6D1460-9EB5-8848-8F92-8052F62972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3686F8-F149-A944-AD6E-28BF15BD6D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7638AE-F3A6-DA4B-8CE6-5D0FD55CB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3276-546E-C64A-ADDF-5598716E93EC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2A143E-9F3E-7345-B4AD-F4F0A766C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392DDD-05F8-B648-8A3E-7BD19DC6B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F88-AFB1-C14E-9FAD-2FA73D684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55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586E2-AA27-1447-8275-F6D03C86B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587200-7390-E34F-862A-BFC15F6AE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3276-546E-C64A-ADDF-5598716E93EC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345602-F9DE-7B44-BE65-D5E36547F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57C08C-E29C-0242-BCB0-9C23CEF6D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F88-AFB1-C14E-9FAD-2FA73D684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137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BA4949-29FA-2C4C-BD3F-0996E56B5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3276-546E-C64A-ADDF-5598716E93EC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66A437-D99B-F64B-A39F-5DB842250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73969A-702C-3445-A8F6-63915826E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F88-AFB1-C14E-9FAD-2FA73D684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82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8A526-0FC5-BE4B-AB89-FC33C9D79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BC1570-D45F-B742-8A05-FB7EB62AE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26E494-EEA5-1246-B481-E787C6394A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247D49-DB9E-4B4F-9813-678103712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3276-546E-C64A-ADDF-5598716E93EC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2A6E98-9C93-354A-8C8E-6843BA325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438111-11B4-4A41-83B6-8CAB81502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F88-AFB1-C14E-9FAD-2FA73D684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80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CE385-1209-7A4F-A354-3105A7F69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A97DA6-CAB4-A44D-B661-6302C59DEE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2D603F-7E1F-C943-BAEA-7D41C48680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19A9C0-4D86-864D-B017-586874354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3276-546E-C64A-ADDF-5598716E93EC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AF38A9-3902-DF45-AAC7-1062CF696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32263D-EE99-5B49-9173-2EF063DA7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F88-AFB1-C14E-9FAD-2FA73D684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031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0B74E0-0CC2-6142-A097-49E586BBE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93BBE-0D60-4043-91AC-B130E30CF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B6F0D-E71F-F048-9E2F-CCABDE871F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13276-546E-C64A-ADDF-5598716E93EC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A6007-0267-B74D-BA1F-C3D8351DF1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EDABA-1888-0E4E-B1BE-CB686F77D1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F7F88-AFB1-C14E-9FAD-2FA73D684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1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2A223AD-B06B-C949-BB9A-76D843355AA9}"/>
              </a:ext>
            </a:extLst>
          </p:cNvPr>
          <p:cNvSpPr txBox="1"/>
          <p:nvPr/>
        </p:nvSpPr>
        <p:spPr>
          <a:xfrm>
            <a:off x="940816" y="1234404"/>
            <a:ext cx="923950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The academic track</a:t>
            </a:r>
          </a:p>
          <a:p>
            <a:pPr algn="ctr"/>
            <a:r>
              <a:rPr lang="en-US" sz="4000" dirty="0">
                <a:latin typeface="Cordia New" panose="020B0304020202020204" pitchFamily="34" charset="-34"/>
                <a:cs typeface="Cordia New" panose="020B0304020202020204" pitchFamily="34" charset="-34"/>
                <a:sym typeface="Wingdings" pitchFamily="2" charset="2"/>
              </a:rPr>
              <a:t>(</a:t>
            </a:r>
            <a:r>
              <a:rPr lang="en-US" sz="4000" dirty="0">
                <a:latin typeface="Cordia New" panose="020B0304020202020204" pitchFamily="34" charset="-34"/>
                <a:cs typeface="Cordia New" panose="020B0304020202020204" pitchFamily="34" charset="-34"/>
              </a:rPr>
              <a:t>BIMM05 + BIMM81)</a:t>
            </a:r>
          </a:p>
          <a:p>
            <a:pPr algn="ctr"/>
            <a:endParaRPr lang="en-US" sz="40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/>
            <a:r>
              <a:rPr lang="en-US" sz="4000" dirty="0">
                <a:latin typeface="Cordia New" panose="020B0304020202020204" pitchFamily="34" charset="-34"/>
                <a:cs typeface="Cordia New" panose="020B0304020202020204" pitchFamily="34" charset="-34"/>
              </a:rPr>
              <a:t>Introductory meeting </a:t>
            </a:r>
          </a:p>
          <a:p>
            <a:pPr algn="ctr"/>
            <a:endParaRPr lang="en-US" sz="40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/>
            <a:r>
              <a:rPr lang="en-US" sz="4000" dirty="0">
                <a:latin typeface="Cordia New" panose="020B0304020202020204" pitchFamily="34" charset="-34"/>
                <a:cs typeface="Cordia New" panose="020B0304020202020204" pitchFamily="34" charset="-34"/>
              </a:rPr>
              <a:t>March 5</a:t>
            </a:r>
            <a:r>
              <a:rPr lang="en-US" sz="4000" baseline="30000" dirty="0">
                <a:latin typeface="Cordia New" panose="020B0304020202020204" pitchFamily="34" charset="-34"/>
                <a:cs typeface="Cordia New" panose="020B0304020202020204" pitchFamily="34" charset="-34"/>
              </a:rPr>
              <a:t>th</a:t>
            </a:r>
            <a:r>
              <a:rPr lang="en-US" sz="4000" dirty="0">
                <a:latin typeface="Cordia New" panose="020B0304020202020204" pitchFamily="34" charset="-34"/>
                <a:cs typeface="Cordia New" panose="020B0304020202020204" pitchFamily="34" charset="-34"/>
              </a:rPr>
              <a:t> 2024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9E5451-5193-4440-878C-F6A96075B7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1607" y="1549908"/>
            <a:ext cx="2417064" cy="241706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68B7E2E-0AD2-404A-9509-88962B06A9A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119" r="20880"/>
          <a:stretch/>
        </p:blipFill>
        <p:spPr>
          <a:xfrm>
            <a:off x="595376" y="1655064"/>
            <a:ext cx="2133600" cy="2133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9126885-8DC5-1348-B657-2C773445543D}"/>
              </a:ext>
            </a:extLst>
          </p:cNvPr>
          <p:cNvSpPr txBox="1"/>
          <p:nvPr/>
        </p:nvSpPr>
        <p:spPr>
          <a:xfrm>
            <a:off x="158496" y="4072128"/>
            <a:ext cx="30012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Chris</a:t>
            </a:r>
          </a:p>
          <a:p>
            <a:pPr algn="ctr"/>
            <a:r>
              <a:rPr lang="en-US" sz="2400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christopher.douse@med.lu.se</a:t>
            </a:r>
            <a:endParaRPr lang="en-US" sz="24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AF1E6A-63A8-F646-B3E0-C1C5E36A9D9C}"/>
              </a:ext>
            </a:extLst>
          </p:cNvPr>
          <p:cNvSpPr txBox="1"/>
          <p:nvPr/>
        </p:nvSpPr>
        <p:spPr>
          <a:xfrm>
            <a:off x="8609837" y="4187952"/>
            <a:ext cx="30012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Nick</a:t>
            </a:r>
          </a:p>
          <a:p>
            <a:pPr algn="ctr"/>
            <a:r>
              <a:rPr lang="en-US" sz="2400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nicholas.leigh@med.lu.se</a:t>
            </a:r>
            <a:endParaRPr lang="en-US" sz="24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0D5DE0C-D251-AA4B-8CEB-E10A69DB3C17}"/>
              </a:ext>
            </a:extLst>
          </p:cNvPr>
          <p:cNvSpPr txBox="1"/>
          <p:nvPr/>
        </p:nvSpPr>
        <p:spPr>
          <a:xfrm>
            <a:off x="268224" y="4870859"/>
            <a:ext cx="27452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Transposons, epigenetics and brain development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DEB01C-22DA-2941-8FE4-DCD188609593}"/>
              </a:ext>
            </a:extLst>
          </p:cNvPr>
          <p:cNvSpPr txBox="1"/>
          <p:nvPr/>
        </p:nvSpPr>
        <p:spPr>
          <a:xfrm>
            <a:off x="8737853" y="4883051"/>
            <a:ext cx="2745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Regenerative Immunology </a:t>
            </a:r>
          </a:p>
        </p:txBody>
      </p:sp>
    </p:spTree>
    <p:extLst>
      <p:ext uri="{BB962C8B-B14F-4D97-AF65-F5344CB8AC3E}">
        <p14:creationId xmlns:p14="http://schemas.microsoft.com/office/powerpoint/2010/main" val="3169249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C0EDF-9298-DD14-6026-563119238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Cordia New" panose="020B0304020202020204" pitchFamily="34" charset="-34"/>
                <a:cs typeface="Cordia New" panose="020B0304020202020204" pitchFamily="34" charset="-34"/>
              </a:rPr>
              <a:t>Who is the academic track for?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1CAAF-9B12-8FAD-4F25-EB2296BEF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ordia New" panose="020B0304020202020204" pitchFamily="34" charset="-34"/>
                <a:cs typeface="Cordia New" panose="020B0304020202020204" pitchFamily="34" charset="-34"/>
              </a:rPr>
              <a:t>Everyone!</a:t>
            </a:r>
          </a:p>
          <a:p>
            <a:r>
              <a:rPr lang="en-US" sz="4000" dirty="0">
                <a:latin typeface="Cordia New" panose="020B0304020202020204" pitchFamily="34" charset="-34"/>
                <a:cs typeface="Cordia New" panose="020B0304020202020204" pitchFamily="34" charset="-34"/>
              </a:rPr>
              <a:t>There are great labs at LU doing top notch science</a:t>
            </a:r>
          </a:p>
          <a:p>
            <a:r>
              <a:rPr lang="en-US" sz="4000" dirty="0">
                <a:latin typeface="Cordia New" panose="020B0304020202020204" pitchFamily="34" charset="-34"/>
                <a:cs typeface="Cordia New" panose="020B0304020202020204" pitchFamily="34" charset="-34"/>
              </a:rPr>
              <a:t>High level of freedom</a:t>
            </a:r>
          </a:p>
          <a:p>
            <a:r>
              <a:rPr lang="en-US" sz="4000" dirty="0">
                <a:latin typeface="Cordia New" panose="020B0304020202020204" pitchFamily="34" charset="-34"/>
                <a:cs typeface="Cordia New" panose="020B0304020202020204" pitchFamily="34" charset="-34"/>
              </a:rPr>
              <a:t>Potential to set up path to a PhD position</a:t>
            </a:r>
          </a:p>
          <a:p>
            <a:r>
              <a:rPr lang="en-US" sz="4000" dirty="0">
                <a:latin typeface="Cordia New" panose="020B0304020202020204" pitchFamily="34" charset="-34"/>
                <a:cs typeface="Cordia New" panose="020B0304020202020204" pitchFamily="34" charset="-34"/>
              </a:rPr>
              <a:t>Can always switch gears to industry</a:t>
            </a:r>
          </a:p>
          <a:p>
            <a:endParaRPr lang="en-US" sz="36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7470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5E029D0-D4B7-C044-AFFD-9DDDC4711411}"/>
              </a:ext>
            </a:extLst>
          </p:cNvPr>
          <p:cNvSpPr txBox="1"/>
          <p:nvPr/>
        </p:nvSpPr>
        <p:spPr>
          <a:xfrm>
            <a:off x="0" y="85344"/>
            <a:ext cx="4657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BIMM05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B2950A-76D1-8748-9E43-7F42232EFA64}"/>
              </a:ext>
            </a:extLst>
          </p:cNvPr>
          <p:cNvSpPr txBox="1"/>
          <p:nvPr/>
        </p:nvSpPr>
        <p:spPr>
          <a:xfrm>
            <a:off x="402336" y="780288"/>
            <a:ext cx="109362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Aim for the course</a:t>
            </a: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: prepare you for an academic research project (BIMM81)</a:t>
            </a:r>
          </a:p>
          <a:p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Mission of Nick and Chris</a:t>
            </a: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: </a:t>
            </a:r>
            <a:r>
              <a:rPr lang="en-US" sz="3200" u="sng" dirty="0">
                <a:latin typeface="Cordia New" panose="020B0304020202020204" pitchFamily="34" charset="-34"/>
                <a:cs typeface="Cordia New" panose="020B0304020202020204" pitchFamily="34" charset="-34"/>
              </a:rPr>
              <a:t>empower</a:t>
            </a: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 you to thrive in your host lab and enjoy your project</a:t>
            </a:r>
          </a:p>
          <a:p>
            <a:endParaRPr lang="en-US" sz="32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F6F10A-D926-BC4B-A076-D546C439D4EB}"/>
              </a:ext>
            </a:extLst>
          </p:cNvPr>
          <p:cNvSpPr txBox="1"/>
          <p:nvPr/>
        </p:nvSpPr>
        <p:spPr>
          <a:xfrm>
            <a:off x="402336" y="2349948"/>
            <a:ext cx="80467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5 modules across 4 weeks: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project initiation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academic group dynamics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data documentation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time and cost management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how and when to publish</a:t>
            </a:r>
          </a:p>
        </p:txBody>
      </p:sp>
    </p:spTree>
    <p:extLst>
      <p:ext uri="{BB962C8B-B14F-4D97-AF65-F5344CB8AC3E}">
        <p14:creationId xmlns:p14="http://schemas.microsoft.com/office/powerpoint/2010/main" val="387226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A41B30B-F5FC-3A4E-BE04-C93E701723A2}"/>
              </a:ext>
            </a:extLst>
          </p:cNvPr>
          <p:cNvSpPr txBox="1"/>
          <p:nvPr/>
        </p:nvSpPr>
        <p:spPr>
          <a:xfrm>
            <a:off x="121920" y="134112"/>
            <a:ext cx="3913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Example module structure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5A864AF-3935-6249-9597-EBB8972ACE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7339" y="718887"/>
            <a:ext cx="9493520" cy="5414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440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6F9B37-5494-664A-8EA2-6A8148DFBA1C}"/>
              </a:ext>
            </a:extLst>
          </p:cNvPr>
          <p:cNvSpPr txBox="1"/>
          <p:nvPr/>
        </p:nvSpPr>
        <p:spPr>
          <a:xfrm>
            <a:off x="121920" y="134112"/>
            <a:ext cx="3913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BIMM05 assessment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061986-D392-7642-8E5C-78488C1F4405}"/>
              </a:ext>
            </a:extLst>
          </p:cNvPr>
          <p:cNvSpPr txBox="1"/>
          <p:nvPr/>
        </p:nvSpPr>
        <p:spPr>
          <a:xfrm>
            <a:off x="707136" y="862524"/>
            <a:ext cx="11277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each module has 1-2 assignments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these are </a:t>
            </a:r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ungraded, </a:t>
            </a: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but you receive feedback on each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at the end of the course, you put together all the assignments in a (graded) portfolio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our intention is that these are useful documents, e.g. literature review</a:t>
            </a:r>
          </a:p>
          <a:p>
            <a:endParaRPr lang="en-US" sz="32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744207-0F30-CF49-8A46-F4049695985B}"/>
              </a:ext>
            </a:extLst>
          </p:cNvPr>
          <p:cNvSpPr txBox="1"/>
          <p:nvPr/>
        </p:nvSpPr>
        <p:spPr>
          <a:xfrm>
            <a:off x="121920" y="3688080"/>
            <a:ext cx="3913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Key to emphasize today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A756C8-193F-3E44-A09F-6E7CC537F4F9}"/>
              </a:ext>
            </a:extLst>
          </p:cNvPr>
          <p:cNvSpPr txBox="1"/>
          <p:nvPr/>
        </p:nvSpPr>
        <p:spPr>
          <a:xfrm>
            <a:off x="707136" y="4007197"/>
            <a:ext cx="1127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to get the most from this course, </a:t>
            </a:r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you must know a bit about your project already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therefore we strongly encourage you to contact supervisors ASAP!</a:t>
            </a:r>
          </a:p>
        </p:txBody>
      </p:sp>
    </p:spTree>
    <p:extLst>
      <p:ext uri="{BB962C8B-B14F-4D97-AF65-F5344CB8AC3E}">
        <p14:creationId xmlns:p14="http://schemas.microsoft.com/office/powerpoint/2010/main" val="237825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99B5C64-06C5-2A4A-8138-D5B41B3527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0557" y="1106845"/>
            <a:ext cx="8662567" cy="458525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2A6537A-FC19-E74C-B483-DC6A598528F1}"/>
              </a:ext>
            </a:extLst>
          </p:cNvPr>
          <p:cNvSpPr txBox="1"/>
          <p:nvPr/>
        </p:nvSpPr>
        <p:spPr>
          <a:xfrm>
            <a:off x="121920" y="134112"/>
            <a:ext cx="44355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Feedback from the previous cohort</a:t>
            </a:r>
          </a:p>
        </p:txBody>
      </p:sp>
    </p:spTree>
    <p:extLst>
      <p:ext uri="{BB962C8B-B14F-4D97-AF65-F5344CB8AC3E}">
        <p14:creationId xmlns:p14="http://schemas.microsoft.com/office/powerpoint/2010/main" val="1878062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>
            <a:extLst>
              <a:ext uri="{FF2B5EF4-FFF2-40B4-BE49-F238E27FC236}">
                <a16:creationId xmlns:a16="http://schemas.microsoft.com/office/drawing/2014/main" id="{9E5EAC27-8F51-A045-B0F2-4E02B48A8150}"/>
              </a:ext>
            </a:extLst>
          </p:cNvPr>
          <p:cNvSpPr/>
          <p:nvPr/>
        </p:nvSpPr>
        <p:spPr>
          <a:xfrm>
            <a:off x="377952" y="3255264"/>
            <a:ext cx="11399520" cy="999744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CEA2F-E4BF-3340-BBEA-79E22CB0CFD0}"/>
              </a:ext>
            </a:extLst>
          </p:cNvPr>
          <p:cNvSpPr txBox="1"/>
          <p:nvPr/>
        </p:nvSpPr>
        <p:spPr>
          <a:xfrm>
            <a:off x="573024" y="3560064"/>
            <a:ext cx="1938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May 2024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8D6A9DF-6427-234B-BB17-05937C5A7FBC}"/>
              </a:ext>
            </a:extLst>
          </p:cNvPr>
          <p:cNvCxnSpPr>
            <a:cxnSpLocks/>
          </p:cNvCxnSpPr>
          <p:nvPr/>
        </p:nvCxnSpPr>
        <p:spPr>
          <a:xfrm flipV="1">
            <a:off x="1542288" y="4062984"/>
            <a:ext cx="0" cy="6797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FDD26C0-7A17-F54E-9555-85E344AEA755}"/>
              </a:ext>
            </a:extLst>
          </p:cNvPr>
          <p:cNvSpPr txBox="1"/>
          <p:nvPr/>
        </p:nvSpPr>
        <p:spPr>
          <a:xfrm>
            <a:off x="588265" y="4693920"/>
            <a:ext cx="1975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Identify a host research lab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3D20BD6-6D92-9D44-BF24-A153D58C6408}"/>
              </a:ext>
            </a:extLst>
          </p:cNvPr>
          <p:cNvCxnSpPr>
            <a:cxnSpLocks/>
          </p:cNvCxnSpPr>
          <p:nvPr/>
        </p:nvCxnSpPr>
        <p:spPr>
          <a:xfrm>
            <a:off x="3084576" y="2596896"/>
            <a:ext cx="0" cy="807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CC0DB0C-8EFC-B144-BEB8-2D59A1AA37C0}"/>
              </a:ext>
            </a:extLst>
          </p:cNvPr>
          <p:cNvSpPr txBox="1"/>
          <p:nvPr/>
        </p:nvSpPr>
        <p:spPr>
          <a:xfrm>
            <a:off x="2078736" y="3570470"/>
            <a:ext cx="1938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Sept 2024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080595C-E7B4-BE48-B959-4BF2863677C7}"/>
              </a:ext>
            </a:extLst>
          </p:cNvPr>
          <p:cNvSpPr txBox="1"/>
          <p:nvPr/>
        </p:nvSpPr>
        <p:spPr>
          <a:xfrm>
            <a:off x="2097024" y="1321867"/>
            <a:ext cx="1975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Have some information about the project and 3 key papers</a:t>
            </a:r>
            <a:endParaRPr lang="en-US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2E5ADB2-C0F1-8F4A-9057-7E756212AF50}"/>
              </a:ext>
            </a:extLst>
          </p:cNvPr>
          <p:cNvSpPr txBox="1"/>
          <p:nvPr/>
        </p:nvSpPr>
        <p:spPr>
          <a:xfrm>
            <a:off x="3285731" y="3561850"/>
            <a:ext cx="1938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Oct 2024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1B1D206-3F9B-234F-A082-3598AF5EC33E}"/>
              </a:ext>
            </a:extLst>
          </p:cNvPr>
          <p:cNvCxnSpPr/>
          <p:nvPr/>
        </p:nvCxnSpPr>
        <p:spPr>
          <a:xfrm>
            <a:off x="3724643" y="4161520"/>
            <a:ext cx="106070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F7438400-AC0B-EB41-8F8A-5F84D6964BBB}"/>
              </a:ext>
            </a:extLst>
          </p:cNvPr>
          <p:cNvSpPr txBox="1"/>
          <p:nvPr/>
        </p:nvSpPr>
        <p:spPr>
          <a:xfrm>
            <a:off x="3240011" y="4249436"/>
            <a:ext cx="1975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BIMM05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7E9231D-1268-0E41-8BC2-9E0BE1A87A92}"/>
              </a:ext>
            </a:extLst>
          </p:cNvPr>
          <p:cNvSpPr txBox="1"/>
          <p:nvPr/>
        </p:nvSpPr>
        <p:spPr>
          <a:xfrm>
            <a:off x="4276324" y="3558064"/>
            <a:ext cx="1938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Nov 2024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B7D4F85-369D-3E49-9ED5-EE9D2F1E1C5C}"/>
              </a:ext>
            </a:extLst>
          </p:cNvPr>
          <p:cNvCxnSpPr>
            <a:cxnSpLocks/>
          </p:cNvCxnSpPr>
          <p:nvPr/>
        </p:nvCxnSpPr>
        <p:spPr>
          <a:xfrm>
            <a:off x="4756771" y="1844326"/>
            <a:ext cx="0" cy="15988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B7F235F-28D3-A745-A695-EC66C769C307}"/>
              </a:ext>
            </a:extLst>
          </p:cNvPr>
          <p:cNvSpPr txBox="1"/>
          <p:nvPr/>
        </p:nvSpPr>
        <p:spPr>
          <a:xfrm>
            <a:off x="3738739" y="1436394"/>
            <a:ext cx="1975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Project starts</a:t>
            </a:r>
            <a:endParaRPr lang="en-US" b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8EFD75B-0043-304E-B65D-22E93DFA89A6}"/>
              </a:ext>
            </a:extLst>
          </p:cNvPr>
          <p:cNvSpPr txBox="1"/>
          <p:nvPr/>
        </p:nvSpPr>
        <p:spPr>
          <a:xfrm>
            <a:off x="8058912" y="1436394"/>
            <a:ext cx="1975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Project ends</a:t>
            </a:r>
            <a:endParaRPr lang="en-US" b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3B00A48-9613-494E-973D-B8A69DE95BA8}"/>
              </a:ext>
            </a:extLst>
          </p:cNvPr>
          <p:cNvSpPr txBox="1"/>
          <p:nvPr/>
        </p:nvSpPr>
        <p:spPr>
          <a:xfrm>
            <a:off x="8388098" y="3558064"/>
            <a:ext cx="1938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May 2025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4F279CA-DEF6-C749-A31D-6D98D86B96B9}"/>
              </a:ext>
            </a:extLst>
          </p:cNvPr>
          <p:cNvCxnSpPr>
            <a:cxnSpLocks/>
            <a:stCxn id="22" idx="2"/>
          </p:cNvCxnSpPr>
          <p:nvPr/>
        </p:nvCxnSpPr>
        <p:spPr>
          <a:xfrm>
            <a:off x="9046464" y="1805726"/>
            <a:ext cx="0" cy="15952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E2C6AD1-A394-2C46-9339-E3F3EAB9DEA4}"/>
              </a:ext>
            </a:extLst>
          </p:cNvPr>
          <p:cNvCxnSpPr>
            <a:cxnSpLocks/>
          </p:cNvCxnSpPr>
          <p:nvPr/>
        </p:nvCxnSpPr>
        <p:spPr>
          <a:xfrm flipV="1">
            <a:off x="9656066" y="3995559"/>
            <a:ext cx="0" cy="8770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CD6EAB2-F37F-A949-9434-144833E534C0}"/>
              </a:ext>
            </a:extLst>
          </p:cNvPr>
          <p:cNvCxnSpPr>
            <a:cxnSpLocks/>
          </p:cNvCxnSpPr>
          <p:nvPr/>
        </p:nvCxnSpPr>
        <p:spPr>
          <a:xfrm>
            <a:off x="4785347" y="4156472"/>
            <a:ext cx="487071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38FFC7EC-0306-4E40-A8A8-C705C17CAC2A}"/>
              </a:ext>
            </a:extLst>
          </p:cNvPr>
          <p:cNvSpPr txBox="1"/>
          <p:nvPr/>
        </p:nvSpPr>
        <p:spPr>
          <a:xfrm>
            <a:off x="6589776" y="4244388"/>
            <a:ext cx="1975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BIMM81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3FEFD08-FDC2-554F-8C89-C422A827F203}"/>
              </a:ext>
            </a:extLst>
          </p:cNvPr>
          <p:cNvSpPr txBox="1"/>
          <p:nvPr/>
        </p:nvSpPr>
        <p:spPr>
          <a:xfrm>
            <a:off x="8845296" y="4811268"/>
            <a:ext cx="1975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Thesis </a:t>
            </a:r>
            <a:r>
              <a:rPr lang="en-US" dirty="0" err="1"/>
              <a:t>defence</a:t>
            </a:r>
            <a:r>
              <a:rPr lang="en-US" dirty="0"/>
              <a:t> </a:t>
            </a:r>
          </a:p>
          <a:p>
            <a:pPr algn="ctr"/>
            <a:r>
              <a:rPr lang="en-US" dirty="0"/>
              <a:t>end of May</a:t>
            </a:r>
          </a:p>
          <a:p>
            <a:pPr algn="ctr"/>
            <a:r>
              <a:rPr lang="en-US" dirty="0"/>
              <a:t>(submit at least 2 weeks before)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4006706F-FB8F-A944-AE3C-99E888B8A142}"/>
              </a:ext>
            </a:extLst>
          </p:cNvPr>
          <p:cNvCxnSpPr>
            <a:cxnSpLocks/>
          </p:cNvCxnSpPr>
          <p:nvPr/>
        </p:nvCxnSpPr>
        <p:spPr>
          <a:xfrm>
            <a:off x="7493509" y="2865120"/>
            <a:ext cx="0" cy="5394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E3D7BF1D-87FF-E94B-909D-782A236D0D1D}"/>
              </a:ext>
            </a:extLst>
          </p:cNvPr>
          <p:cNvSpPr txBox="1"/>
          <p:nvPr/>
        </p:nvSpPr>
        <p:spPr>
          <a:xfrm>
            <a:off x="6505957" y="2233005"/>
            <a:ext cx="1975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peer review of introduction</a:t>
            </a:r>
            <a:endParaRPr lang="en-US" b="1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4ABF4F2-FC29-A249-918C-AB9F729C5D3F}"/>
              </a:ext>
            </a:extLst>
          </p:cNvPr>
          <p:cNvSpPr txBox="1"/>
          <p:nvPr/>
        </p:nvSpPr>
        <p:spPr>
          <a:xfrm>
            <a:off x="6560821" y="3561694"/>
            <a:ext cx="1938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Mar/Apr 2025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0945295-696B-3341-82FC-6CAF2B73022E}"/>
              </a:ext>
            </a:extLst>
          </p:cNvPr>
          <p:cNvSpPr txBox="1"/>
          <p:nvPr/>
        </p:nvSpPr>
        <p:spPr>
          <a:xfrm>
            <a:off x="121920" y="134112"/>
            <a:ext cx="3913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Approx</a:t>
            </a:r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timeline</a:t>
            </a:r>
          </a:p>
        </p:txBody>
      </p:sp>
    </p:spTree>
    <p:extLst>
      <p:ext uri="{BB962C8B-B14F-4D97-AF65-F5344CB8AC3E}">
        <p14:creationId xmlns:p14="http://schemas.microsoft.com/office/powerpoint/2010/main" val="4098931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2" grpId="0"/>
      <p:bldP spid="13" grpId="0"/>
      <p:bldP spid="15" grpId="0"/>
      <p:bldP spid="18" grpId="0"/>
      <p:bldP spid="19" grpId="0"/>
      <p:bldP spid="21" grpId="0"/>
      <p:bldP spid="22" grpId="0"/>
      <p:bldP spid="23" grpId="0"/>
      <p:bldP spid="28" grpId="0"/>
      <p:bldP spid="30" grpId="0"/>
      <p:bldP spid="35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798D115-6869-834F-B0C3-367F54740AA7}"/>
              </a:ext>
            </a:extLst>
          </p:cNvPr>
          <p:cNvSpPr txBox="1"/>
          <p:nvPr/>
        </p:nvSpPr>
        <p:spPr>
          <a:xfrm>
            <a:off x="4432852" y="2484783"/>
            <a:ext cx="295625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atin typeface="Cordia New" panose="020B0304020202020204" pitchFamily="34" charset="-34"/>
                <a:cs typeface="Cordia New" panose="020B0304020202020204" pitchFamily="34" charset="-34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550431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7894</TotalTime>
  <Words>281</Words>
  <Application>Microsoft Office PowerPoint</Application>
  <PresentationFormat>Bredbild</PresentationFormat>
  <Paragraphs>57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Cordia New</vt:lpstr>
      <vt:lpstr>Courier New</vt:lpstr>
      <vt:lpstr>Office Theme</vt:lpstr>
      <vt:lpstr>PowerPoint-presentation</vt:lpstr>
      <vt:lpstr>Who is the academic track for? 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Douse</dc:creator>
  <cp:lastModifiedBy>Viktoria Willenfelt Lumpkins</cp:lastModifiedBy>
  <cp:revision>14</cp:revision>
  <dcterms:created xsi:type="dcterms:W3CDTF">2022-02-25T09:08:24Z</dcterms:created>
  <dcterms:modified xsi:type="dcterms:W3CDTF">2024-03-06T05:01:32Z</dcterms:modified>
</cp:coreProperties>
</file>